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94" r:id="rId8"/>
    <p:sldId id="265" r:id="rId9"/>
    <p:sldId id="296" r:id="rId10"/>
    <p:sldId id="268" r:id="rId11"/>
    <p:sldId id="297" r:id="rId12"/>
    <p:sldId id="271" r:id="rId13"/>
    <p:sldId id="273" r:id="rId14"/>
    <p:sldId id="264" r:id="rId15"/>
    <p:sldId id="276" r:id="rId16"/>
    <p:sldId id="275" r:id="rId17"/>
  </p:sldIdLst>
  <p:sldSz cx="9144000" cy="5143500" type="screen16x9"/>
  <p:notesSz cx="6858000" cy="9144000"/>
  <p:embeddedFontLst>
    <p:embeddedFont>
      <p:font typeface="Assistant Light" pitchFamily="2" charset="-79"/>
      <p:regular r:id="rId19"/>
      <p:bold r:id="rId20"/>
    </p:embeddedFont>
    <p:embeddedFont>
      <p:font typeface="Candara Light" panose="020E0502030303020204" pitchFamily="34" charset="0"/>
      <p:regular r:id="rId21"/>
      <p: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  <p:embeddedFont>
      <p:font typeface="Nunito Sans" pitchFamily="2" charset="0"/>
      <p:regular r:id="rId29"/>
      <p:bold r:id="rId30"/>
      <p:italic r:id="rId31"/>
      <p:boldItalic r:id="rId32"/>
    </p:embeddedFont>
    <p:embeddedFont>
      <p:font typeface="Nunito Sans ExtraBold" pitchFamily="2" charset="0"/>
      <p:bold r:id="rId33"/>
      <p:boldItalic r:id="rId34"/>
    </p:embeddedFont>
    <p:embeddedFont>
      <p:font typeface="Pontano Sans" panose="020B0604020202020204" charset="0"/>
      <p:regular r:id="rId35"/>
    </p:embeddedFont>
    <p:embeddedFont>
      <p:font typeface="Poppins" panose="00000500000000000000" pitchFamily="50" charset="0"/>
      <p:regular r:id="rId36"/>
      <p:bold r:id="rId37"/>
      <p:italic r:id="rId38"/>
      <p:boldItalic r:id="rId39"/>
    </p:embeddedFont>
    <p:embeddedFont>
      <p:font typeface="Poppins Medium" panose="00000600000000000000" pitchFamily="50" charset="0"/>
      <p:regular r:id="rId40"/>
      <p:italic r:id="rId41"/>
    </p:embeddedFont>
    <p:embeddedFont>
      <p:font typeface="Poppins Thin" panose="00000300000000000000" pitchFamily="50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heme" Target="theme/theme1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81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e4b937d3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e4b937d3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724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95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1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akingmovesincollege.com/top-electronic-devices-colleg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group-corporate-people-working-office_3334355.ht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unsplash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126920&amp;picture=&amp;jazyk=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echnofaq.org/posts/2020/01/the-top-technologies-that-are-transforming-the-gaming-industry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4760901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SENAI – UC9</a:t>
            </a:r>
            <a:endParaRPr b="1" dirty="0">
              <a:solidFill>
                <a:schemeClr val="l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5368299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Thin" panose="00000300000000000000" pitchFamily="50" charset="0"/>
                <a:cs typeface="Poppins Thin" panose="00000300000000000000" pitchFamily="50" charset="0"/>
              </a:rPr>
              <a:t>APRESENTAÇÃO DE PROTÓTIPOS</a:t>
            </a:r>
            <a:endParaRPr dirty="0">
              <a:solidFill>
                <a:schemeClr val="lt1"/>
              </a:solidFill>
              <a:latin typeface="Poppins Thin" panose="00000300000000000000" pitchFamily="50" charset="0"/>
              <a:cs typeface="Poppins Thin" panose="00000300000000000000" pitchFamily="50" charset="0"/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build="p"/>
      <p:bldP spid="117" grpId="0"/>
      <p:bldP spid="1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PROTÓRIPO MOBILE</a:t>
            </a:r>
            <a:endParaRPr dirty="0"/>
          </a:p>
        </p:txBody>
      </p:sp>
      <p:sp>
        <p:nvSpPr>
          <p:cNvPr id="365" name="Google Shape;365;p34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0"/>
      <p:bldP spid="3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2325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DETALHES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" name="Google Shape;169;p26">
            <a:extLst>
              <a:ext uri="{FF2B5EF4-FFF2-40B4-BE49-F238E27FC236}">
                <a16:creationId xmlns:a16="http://schemas.microsoft.com/office/drawing/2014/main" id="{4458C387-C238-40FD-A25B-32F75D2BE7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65694" y="878436"/>
            <a:ext cx="1631278" cy="3935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  <a:t>Layout final em sua versão para dispositivos móveis, rodando em resolução HD (320 x 480).</a:t>
            </a:r>
            <a:b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</a:br>
            <a:b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</a:br>
            <a: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  <a:t>Estrutura com estilo “</a:t>
            </a:r>
            <a:r>
              <a:rPr lang="pt-BR" dirty="0" err="1">
                <a:solidFill>
                  <a:schemeClr val="lt1"/>
                </a:solidFill>
                <a:latin typeface="Candara Light" panose="020E0502030303020204" pitchFamily="34" charset="0"/>
              </a:rPr>
              <a:t>Aesthetic</a:t>
            </a:r>
            <a: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  <a:t>” e design modern0, seguindo as requisições do cliente tanto em cores e informações quanto em minimalismo e clareza em comunicação com o usuário final.</a:t>
            </a:r>
            <a:endParaRPr lang="pt-BR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lt1"/>
              </a:solidFill>
              <a:latin typeface="Candara Light" panose="020E0502030303020204" pitchFamily="34" charset="0"/>
            </a:endParaRPr>
          </a:p>
          <a:p>
            <a:pPr marL="0" lvl="0" indent="0"/>
            <a:r>
              <a:rPr lang="pt-BR" dirty="0">
                <a:solidFill>
                  <a:schemeClr val="lt1"/>
                </a:solidFill>
              </a:rPr>
              <a:t>Seguindo os padrões de responsividade, bem como todos os outros aspectos de UX/UI visando proporcionar a melhor experiência possível para o</a:t>
            </a:r>
          </a:p>
          <a:p>
            <a:pPr marL="0" lvl="0" indent="0"/>
            <a:r>
              <a:rPr lang="pt-BR" dirty="0">
                <a:solidFill>
                  <a:schemeClr val="lt1"/>
                </a:solidFill>
              </a:rPr>
              <a:t>usuário.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67D609-AADE-4CA7-B061-51480B76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43" y="252248"/>
            <a:ext cx="2073600" cy="4411579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A0E5080-1EB3-41BF-8D4E-B0B6FE4B8F1C}"/>
              </a:ext>
            </a:extLst>
          </p:cNvPr>
          <p:cNvSpPr/>
          <p:nvPr/>
        </p:nvSpPr>
        <p:spPr>
          <a:xfrm>
            <a:off x="2280745" y="4813738"/>
            <a:ext cx="6863255" cy="329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3293541-0913-4EB4-B0B4-2FC0893ADB77}"/>
              </a:ext>
            </a:extLst>
          </p:cNvPr>
          <p:cNvSpPr/>
          <p:nvPr/>
        </p:nvSpPr>
        <p:spPr>
          <a:xfrm>
            <a:off x="3105187" y="0"/>
            <a:ext cx="6038813" cy="25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7" name="Google Shape;187;p28"/>
          <p:cNvSpPr/>
          <p:nvPr/>
        </p:nvSpPr>
        <p:spPr>
          <a:xfrm flipH="1">
            <a:off x="6038814" y="-117503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noFill/>
          <a:ln w="19050" cap="flat" cmpd="sng">
            <a:solidFill>
              <a:schemeClr val="bg2">
                <a:lumMod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Aplicativo&#10;&#10;Descrição gerada automaticamente com confiança baixa">
            <a:extLst>
              <a:ext uri="{FF2B5EF4-FFF2-40B4-BE49-F238E27FC236}">
                <a16:creationId xmlns:a16="http://schemas.microsoft.com/office/drawing/2014/main" id="{789318E1-1B7E-442E-8607-D3BDE9914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633"/>
            <a:ext cx="2438064" cy="542259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3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32099E-6 L 0.00104 -7.7071 " pathEditMode="relative" rAng="0" ptsTypes="AA">
                                      <p:cBhvr>
                                        <p:cTn id="31" dur="5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8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1" grpId="0" build="p"/>
      <p:bldP spid="18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389" name="Google Shape;389;p37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9"/>
          <p:cNvGrpSpPr/>
          <p:nvPr/>
        </p:nvGrpSpPr>
        <p:grpSpPr>
          <a:xfrm>
            <a:off x="1247650" y="1865873"/>
            <a:ext cx="6788675" cy="1557238"/>
            <a:chOff x="1247650" y="1865873"/>
            <a:chExt cx="6788675" cy="1557238"/>
          </a:xfrm>
        </p:grpSpPr>
        <p:grpSp>
          <p:nvGrpSpPr>
            <p:cNvPr id="415" name="Google Shape;415;p39"/>
            <p:cNvGrpSpPr/>
            <p:nvPr/>
          </p:nvGrpSpPr>
          <p:grpSpPr>
            <a:xfrm>
              <a:off x="1247650" y="1865873"/>
              <a:ext cx="6648477" cy="1557238"/>
              <a:chOff x="1247650" y="2075423"/>
              <a:chExt cx="6648477" cy="1557238"/>
            </a:xfrm>
          </p:grpSpPr>
          <p:sp>
            <p:nvSpPr>
              <p:cNvPr id="416" name="Google Shape;416;p39"/>
              <p:cNvSpPr/>
              <p:nvPr/>
            </p:nvSpPr>
            <p:spPr>
              <a:xfrm>
                <a:off x="6633862" y="2075423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4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4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>
                <a:off x="5359252" y="2806965"/>
                <a:ext cx="953461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>
                <a:off x="1601478" y="2075425"/>
                <a:ext cx="953316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8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2857827" y="2807112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4097386" y="2075425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3"/>
                    </a:lnTo>
                    <a:lnTo>
                      <a:pt x="14439" y="50027"/>
                    </a:lnTo>
                    <a:lnTo>
                      <a:pt x="43328" y="50027"/>
                    </a:lnTo>
                    <a:lnTo>
                      <a:pt x="57767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>
                <a:off x="1247650" y="2490334"/>
                <a:ext cx="6648477" cy="729445"/>
              </a:xfrm>
              <a:custGeom>
                <a:avLst/>
                <a:gdLst/>
                <a:ahLst/>
                <a:cxnLst/>
                <a:rect l="l" t="t" r="r" b="b"/>
                <a:pathLst>
                  <a:path w="285373" h="31310" fill="none" extrusionOk="0">
                    <a:moveTo>
                      <a:pt x="285373" y="3317"/>
                    </a:moveTo>
                    <a:lnTo>
                      <a:pt x="269256" y="31309"/>
                    </a:lnTo>
                    <a:lnTo>
                      <a:pt x="233095" y="31309"/>
                    </a:lnTo>
                    <a:lnTo>
                      <a:pt x="215067" y="352"/>
                    </a:lnTo>
                    <a:lnTo>
                      <a:pt x="179426" y="352"/>
                    </a:lnTo>
                    <a:lnTo>
                      <a:pt x="161606" y="31218"/>
                    </a:lnTo>
                    <a:lnTo>
                      <a:pt x="125718" y="31309"/>
                    </a:lnTo>
                    <a:lnTo>
                      <a:pt x="107651" y="0"/>
                    </a:lnTo>
                    <a:lnTo>
                      <a:pt x="71490" y="0"/>
                    </a:lnTo>
                    <a:lnTo>
                      <a:pt x="53669" y="31075"/>
                    </a:lnTo>
                    <a:lnTo>
                      <a:pt x="18042" y="31075"/>
                    </a:lnTo>
                    <a:lnTo>
                      <a:pt x="0" y="118"/>
                    </a:lnTo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rgbClr val="D9D9D9"/>
                </a:solidFill>
                <a:prstDash val="solid"/>
                <a:miter lim="1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22" name="Google Shape;422;p39"/>
            <p:cNvCxnSpPr/>
            <p:nvPr/>
          </p:nvCxnSpPr>
          <p:spPr>
            <a:xfrm rot="10800000" flipH="1">
              <a:off x="7527825" y="2112925"/>
              <a:ext cx="508500" cy="888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3" name="Google Shape;423;p39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</a:t>
            </a:r>
            <a:endParaRPr dirty="0"/>
          </a:p>
        </p:txBody>
      </p:sp>
      <p:sp>
        <p:nvSpPr>
          <p:cNvPr id="424" name="Google Shape;424;p39"/>
          <p:cNvSpPr txBox="1"/>
          <p:nvPr/>
        </p:nvSpPr>
        <p:spPr>
          <a:xfrm>
            <a:off x="1523039" y="22329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ADAPTAÇÃO</a:t>
            </a:r>
            <a:endParaRPr sz="9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1247649" y="1259875"/>
            <a:ext cx="1610177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Assistant Light"/>
                <a:ea typeface="Assistant Light"/>
                <a:cs typeface="Assistant Light"/>
                <a:sym typeface="Assistant Light"/>
              </a:rPr>
              <a:t>Adaptar um layout para outro para seguir o padrão de responsividade</a:t>
            </a:r>
            <a:endParaRPr sz="9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2417379" y="3430540"/>
            <a:ext cx="1849820" cy="64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Assistant Light"/>
                <a:ea typeface="Assistant Light"/>
                <a:cs typeface="Assistant Light"/>
                <a:sym typeface="Assistant Light"/>
              </a:rPr>
              <a:t>Escolher as cores que seriam usadas seguindo as orientações do cliente</a:t>
            </a:r>
            <a:endParaRPr sz="9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3689131" y="1259875"/>
            <a:ext cx="182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Assistant Light"/>
                <a:ea typeface="Assistant Light"/>
                <a:cs typeface="Assistant Light"/>
                <a:sym typeface="Assistant Light"/>
              </a:rPr>
              <a:t>Escolher a fonte predominante do site de acordo com o pedido do cliente</a:t>
            </a:r>
            <a:endParaRPr sz="9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4929352" y="3430539"/>
            <a:ext cx="1849820" cy="67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Assistant Light"/>
                <a:ea typeface="Assistant Light"/>
                <a:cs typeface="Assistant Light"/>
                <a:sym typeface="Assistant Light"/>
              </a:rPr>
              <a:t>Definição de um layout que atendesse todos os quesitos tanto do cliente quanto dos princípios UX/UI</a:t>
            </a:r>
            <a:endParaRPr sz="9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6489036" y="125987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Assistant Light"/>
                <a:ea typeface="Assistant Light"/>
                <a:cs typeface="Assistant Light"/>
                <a:sym typeface="Assistant Light"/>
              </a:rPr>
              <a:t>Criação dos mockups de dispositivos usados na apresentação</a:t>
            </a:r>
            <a:endParaRPr sz="9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 rot="10800000">
            <a:off x="-51750" y="74025"/>
            <a:ext cx="1328100" cy="2259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39"/>
          <p:cNvCxnSpPr/>
          <p:nvPr/>
        </p:nvCxnSpPr>
        <p:spPr>
          <a:xfrm rot="10800000">
            <a:off x="7525875" y="3012050"/>
            <a:ext cx="1266900" cy="2162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9"/>
          <p:cNvSpPr txBox="1"/>
          <p:nvPr/>
        </p:nvSpPr>
        <p:spPr>
          <a:xfrm>
            <a:off x="1604339" y="195012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4019473" y="22329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FONTE</a:t>
            </a:r>
            <a:endParaRPr sz="9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4100773" y="195012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03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6554564" y="22329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MOCKUPS</a:t>
            </a:r>
            <a:endParaRPr sz="9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6635864" y="195012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05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5296639" y="2959054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LAYOUT</a:t>
            </a:r>
            <a:endParaRPr sz="9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5377939" y="2676279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04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2784841" y="2959054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CORES</a:t>
            </a:r>
            <a:endParaRPr sz="9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2862779" y="2676279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/>
      <p:bldP spid="425" grpId="0"/>
      <p:bldP spid="426" grpId="0"/>
      <p:bldP spid="427" grpId="0"/>
      <p:bldP spid="428" grpId="0"/>
      <p:bldP spid="4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CONCORDÂNCIA E CONFORMIDADE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838200" y="1985413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4273350" y="1985418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7718775" y="1985343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DESKTOP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Layout se adapta e atende as principais resoluções usadas em desktops, desde de pequenos notebooks até a telas 4K, mantendo todos os componentes organizados e sem quebra de formatação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TABLET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4"/>
          </p:nvPr>
        </p:nvSpPr>
        <p:spPr>
          <a:xfrm flipH="1">
            <a:off x="3579450" y="3028320"/>
            <a:ext cx="1985100" cy="833866"/>
          </a:xfrm>
          <a:custGeom>
            <a:avLst/>
            <a:gdLst>
              <a:gd name="connsiteX0" fmla="*/ 161753 w 1985100"/>
              <a:gd name="connsiteY0" fmla="*/ 0 h 970500"/>
              <a:gd name="connsiteX1" fmla="*/ 1823347 w 1985100"/>
              <a:gd name="connsiteY1" fmla="*/ 0 h 970500"/>
              <a:gd name="connsiteX2" fmla="*/ 1985100 w 1985100"/>
              <a:gd name="connsiteY2" fmla="*/ 161753 h 970500"/>
              <a:gd name="connsiteX3" fmla="*/ 1985100 w 1985100"/>
              <a:gd name="connsiteY3" fmla="*/ 970500 h 970500"/>
              <a:gd name="connsiteX4" fmla="*/ 1985100 w 1985100"/>
              <a:gd name="connsiteY4" fmla="*/ 970500 h 970500"/>
              <a:gd name="connsiteX5" fmla="*/ 0 w 1985100"/>
              <a:gd name="connsiteY5" fmla="*/ 970500 h 970500"/>
              <a:gd name="connsiteX6" fmla="*/ 0 w 1985100"/>
              <a:gd name="connsiteY6" fmla="*/ 970500 h 970500"/>
              <a:gd name="connsiteX7" fmla="*/ 0 w 1985100"/>
              <a:gd name="connsiteY7" fmla="*/ 161753 h 970500"/>
              <a:gd name="connsiteX8" fmla="*/ 161753 w 1985100"/>
              <a:gd name="connsiteY8" fmla="*/ 0 h 970500"/>
              <a:gd name="connsiteX0" fmla="*/ 161753 w 1985100"/>
              <a:gd name="connsiteY0" fmla="*/ 0 h 970500"/>
              <a:gd name="connsiteX1" fmla="*/ 1823347 w 1985100"/>
              <a:gd name="connsiteY1" fmla="*/ 0 h 970500"/>
              <a:gd name="connsiteX2" fmla="*/ 1985100 w 1985100"/>
              <a:gd name="connsiteY2" fmla="*/ 161753 h 970500"/>
              <a:gd name="connsiteX3" fmla="*/ 1985100 w 1985100"/>
              <a:gd name="connsiteY3" fmla="*/ 970500 h 970500"/>
              <a:gd name="connsiteX4" fmla="*/ 1890507 w 1985100"/>
              <a:gd name="connsiteY4" fmla="*/ 875907 h 970500"/>
              <a:gd name="connsiteX5" fmla="*/ 0 w 1985100"/>
              <a:gd name="connsiteY5" fmla="*/ 970500 h 970500"/>
              <a:gd name="connsiteX6" fmla="*/ 0 w 1985100"/>
              <a:gd name="connsiteY6" fmla="*/ 970500 h 970500"/>
              <a:gd name="connsiteX7" fmla="*/ 0 w 1985100"/>
              <a:gd name="connsiteY7" fmla="*/ 161753 h 970500"/>
              <a:gd name="connsiteX8" fmla="*/ 161753 w 1985100"/>
              <a:gd name="connsiteY8" fmla="*/ 0 h 970500"/>
              <a:gd name="connsiteX0" fmla="*/ 161753 w 1985100"/>
              <a:gd name="connsiteY0" fmla="*/ 0 h 970500"/>
              <a:gd name="connsiteX1" fmla="*/ 1823347 w 1985100"/>
              <a:gd name="connsiteY1" fmla="*/ 0 h 970500"/>
              <a:gd name="connsiteX2" fmla="*/ 1985100 w 1985100"/>
              <a:gd name="connsiteY2" fmla="*/ 161753 h 970500"/>
              <a:gd name="connsiteX3" fmla="*/ 1985100 w 1985100"/>
              <a:gd name="connsiteY3" fmla="*/ 970500 h 970500"/>
              <a:gd name="connsiteX4" fmla="*/ 1901018 w 1985100"/>
              <a:gd name="connsiteY4" fmla="*/ 749782 h 970500"/>
              <a:gd name="connsiteX5" fmla="*/ 0 w 1985100"/>
              <a:gd name="connsiteY5" fmla="*/ 970500 h 970500"/>
              <a:gd name="connsiteX6" fmla="*/ 0 w 1985100"/>
              <a:gd name="connsiteY6" fmla="*/ 970500 h 970500"/>
              <a:gd name="connsiteX7" fmla="*/ 0 w 1985100"/>
              <a:gd name="connsiteY7" fmla="*/ 161753 h 970500"/>
              <a:gd name="connsiteX8" fmla="*/ 161753 w 1985100"/>
              <a:gd name="connsiteY8" fmla="*/ 0 h 970500"/>
              <a:gd name="connsiteX0" fmla="*/ 161753 w 1985100"/>
              <a:gd name="connsiteY0" fmla="*/ 0 h 970500"/>
              <a:gd name="connsiteX1" fmla="*/ 1823347 w 1985100"/>
              <a:gd name="connsiteY1" fmla="*/ 0 h 970500"/>
              <a:gd name="connsiteX2" fmla="*/ 1985100 w 1985100"/>
              <a:gd name="connsiteY2" fmla="*/ 161753 h 970500"/>
              <a:gd name="connsiteX3" fmla="*/ 1985100 w 1985100"/>
              <a:gd name="connsiteY3" fmla="*/ 970500 h 970500"/>
              <a:gd name="connsiteX4" fmla="*/ 1901018 w 1985100"/>
              <a:gd name="connsiteY4" fmla="*/ 749782 h 970500"/>
              <a:gd name="connsiteX5" fmla="*/ 0 w 1985100"/>
              <a:gd name="connsiteY5" fmla="*/ 970500 h 970500"/>
              <a:gd name="connsiteX6" fmla="*/ 63062 w 1985100"/>
              <a:gd name="connsiteY6" fmla="*/ 938969 h 970500"/>
              <a:gd name="connsiteX7" fmla="*/ 0 w 1985100"/>
              <a:gd name="connsiteY7" fmla="*/ 161753 h 970500"/>
              <a:gd name="connsiteX8" fmla="*/ 161753 w 1985100"/>
              <a:gd name="connsiteY8" fmla="*/ 0 h 970500"/>
              <a:gd name="connsiteX0" fmla="*/ 161753 w 1985100"/>
              <a:gd name="connsiteY0" fmla="*/ 0 h 970500"/>
              <a:gd name="connsiteX1" fmla="*/ 1823347 w 1985100"/>
              <a:gd name="connsiteY1" fmla="*/ 0 h 970500"/>
              <a:gd name="connsiteX2" fmla="*/ 1985100 w 1985100"/>
              <a:gd name="connsiteY2" fmla="*/ 161753 h 970500"/>
              <a:gd name="connsiteX3" fmla="*/ 1985100 w 1985100"/>
              <a:gd name="connsiteY3" fmla="*/ 970500 h 970500"/>
              <a:gd name="connsiteX4" fmla="*/ 1901018 w 1985100"/>
              <a:gd name="connsiteY4" fmla="*/ 749782 h 970500"/>
              <a:gd name="connsiteX5" fmla="*/ 0 w 1985100"/>
              <a:gd name="connsiteY5" fmla="*/ 970500 h 970500"/>
              <a:gd name="connsiteX6" fmla="*/ 210207 w 1985100"/>
              <a:gd name="connsiteY6" fmla="*/ 749783 h 970500"/>
              <a:gd name="connsiteX7" fmla="*/ 0 w 1985100"/>
              <a:gd name="connsiteY7" fmla="*/ 161753 h 970500"/>
              <a:gd name="connsiteX8" fmla="*/ 161753 w 1985100"/>
              <a:gd name="connsiteY8" fmla="*/ 0 h 970500"/>
              <a:gd name="connsiteX0" fmla="*/ 161753 w 1985100"/>
              <a:gd name="connsiteY0" fmla="*/ 0 h 970500"/>
              <a:gd name="connsiteX1" fmla="*/ 1823347 w 1985100"/>
              <a:gd name="connsiteY1" fmla="*/ 0 h 970500"/>
              <a:gd name="connsiteX2" fmla="*/ 1985100 w 1985100"/>
              <a:gd name="connsiteY2" fmla="*/ 161753 h 970500"/>
              <a:gd name="connsiteX3" fmla="*/ 1985100 w 1985100"/>
              <a:gd name="connsiteY3" fmla="*/ 970500 h 970500"/>
              <a:gd name="connsiteX4" fmla="*/ 1901018 w 1985100"/>
              <a:gd name="connsiteY4" fmla="*/ 749782 h 970500"/>
              <a:gd name="connsiteX5" fmla="*/ 0 w 1985100"/>
              <a:gd name="connsiteY5" fmla="*/ 970500 h 970500"/>
              <a:gd name="connsiteX6" fmla="*/ 304800 w 1985100"/>
              <a:gd name="connsiteY6" fmla="*/ 697232 h 970500"/>
              <a:gd name="connsiteX7" fmla="*/ 0 w 1985100"/>
              <a:gd name="connsiteY7" fmla="*/ 161753 h 970500"/>
              <a:gd name="connsiteX8" fmla="*/ 161753 w 1985100"/>
              <a:gd name="connsiteY8" fmla="*/ 0 h 970500"/>
              <a:gd name="connsiteX0" fmla="*/ 161753 w 1985100"/>
              <a:gd name="connsiteY0" fmla="*/ 0 h 970500"/>
              <a:gd name="connsiteX1" fmla="*/ 1823347 w 1985100"/>
              <a:gd name="connsiteY1" fmla="*/ 0 h 970500"/>
              <a:gd name="connsiteX2" fmla="*/ 1985100 w 1985100"/>
              <a:gd name="connsiteY2" fmla="*/ 161753 h 970500"/>
              <a:gd name="connsiteX3" fmla="*/ 1985100 w 1985100"/>
              <a:gd name="connsiteY3" fmla="*/ 970500 h 970500"/>
              <a:gd name="connsiteX4" fmla="*/ 1901018 w 1985100"/>
              <a:gd name="connsiteY4" fmla="*/ 749782 h 970500"/>
              <a:gd name="connsiteX5" fmla="*/ 0 w 1985100"/>
              <a:gd name="connsiteY5" fmla="*/ 970500 h 970500"/>
              <a:gd name="connsiteX6" fmla="*/ 21020 w 1985100"/>
              <a:gd name="connsiteY6" fmla="*/ 665701 h 970500"/>
              <a:gd name="connsiteX7" fmla="*/ 0 w 1985100"/>
              <a:gd name="connsiteY7" fmla="*/ 161753 h 970500"/>
              <a:gd name="connsiteX8" fmla="*/ 161753 w 1985100"/>
              <a:gd name="connsiteY8" fmla="*/ 0 h 970500"/>
              <a:gd name="connsiteX0" fmla="*/ 161753 w 1985100"/>
              <a:gd name="connsiteY0" fmla="*/ 0 h 970500"/>
              <a:gd name="connsiteX1" fmla="*/ 1823347 w 1985100"/>
              <a:gd name="connsiteY1" fmla="*/ 0 h 970500"/>
              <a:gd name="connsiteX2" fmla="*/ 1985100 w 1985100"/>
              <a:gd name="connsiteY2" fmla="*/ 161753 h 970500"/>
              <a:gd name="connsiteX3" fmla="*/ 1985100 w 1985100"/>
              <a:gd name="connsiteY3" fmla="*/ 970500 h 970500"/>
              <a:gd name="connsiteX4" fmla="*/ 1901018 w 1985100"/>
              <a:gd name="connsiteY4" fmla="*/ 749782 h 970500"/>
              <a:gd name="connsiteX5" fmla="*/ 273269 w 1985100"/>
              <a:gd name="connsiteY5" fmla="*/ 833866 h 970500"/>
              <a:gd name="connsiteX6" fmla="*/ 21020 w 1985100"/>
              <a:gd name="connsiteY6" fmla="*/ 665701 h 970500"/>
              <a:gd name="connsiteX7" fmla="*/ 0 w 1985100"/>
              <a:gd name="connsiteY7" fmla="*/ 161753 h 970500"/>
              <a:gd name="connsiteX8" fmla="*/ 161753 w 1985100"/>
              <a:gd name="connsiteY8" fmla="*/ 0 h 970500"/>
              <a:gd name="connsiteX0" fmla="*/ 161753 w 1985100"/>
              <a:gd name="connsiteY0" fmla="*/ 0 h 970500"/>
              <a:gd name="connsiteX1" fmla="*/ 1823347 w 1985100"/>
              <a:gd name="connsiteY1" fmla="*/ 0 h 970500"/>
              <a:gd name="connsiteX2" fmla="*/ 1985100 w 1985100"/>
              <a:gd name="connsiteY2" fmla="*/ 161753 h 970500"/>
              <a:gd name="connsiteX3" fmla="*/ 1985100 w 1985100"/>
              <a:gd name="connsiteY3" fmla="*/ 970500 h 970500"/>
              <a:gd name="connsiteX4" fmla="*/ 1806425 w 1985100"/>
              <a:gd name="connsiteY4" fmla="*/ 707741 h 970500"/>
              <a:gd name="connsiteX5" fmla="*/ 273269 w 1985100"/>
              <a:gd name="connsiteY5" fmla="*/ 833866 h 970500"/>
              <a:gd name="connsiteX6" fmla="*/ 21020 w 1985100"/>
              <a:gd name="connsiteY6" fmla="*/ 665701 h 970500"/>
              <a:gd name="connsiteX7" fmla="*/ 0 w 1985100"/>
              <a:gd name="connsiteY7" fmla="*/ 161753 h 970500"/>
              <a:gd name="connsiteX8" fmla="*/ 161753 w 1985100"/>
              <a:gd name="connsiteY8" fmla="*/ 0 h 970500"/>
              <a:gd name="connsiteX0" fmla="*/ 161753 w 1985100"/>
              <a:gd name="connsiteY0" fmla="*/ 0 h 970500"/>
              <a:gd name="connsiteX1" fmla="*/ 1823347 w 1985100"/>
              <a:gd name="connsiteY1" fmla="*/ 0 h 970500"/>
              <a:gd name="connsiteX2" fmla="*/ 1985100 w 1985100"/>
              <a:gd name="connsiteY2" fmla="*/ 161753 h 970500"/>
              <a:gd name="connsiteX3" fmla="*/ 1985100 w 1985100"/>
              <a:gd name="connsiteY3" fmla="*/ 970500 h 970500"/>
              <a:gd name="connsiteX4" fmla="*/ 1785404 w 1985100"/>
              <a:gd name="connsiteY4" fmla="*/ 760292 h 970500"/>
              <a:gd name="connsiteX5" fmla="*/ 273269 w 1985100"/>
              <a:gd name="connsiteY5" fmla="*/ 833866 h 970500"/>
              <a:gd name="connsiteX6" fmla="*/ 21020 w 1985100"/>
              <a:gd name="connsiteY6" fmla="*/ 665701 h 970500"/>
              <a:gd name="connsiteX7" fmla="*/ 0 w 1985100"/>
              <a:gd name="connsiteY7" fmla="*/ 161753 h 970500"/>
              <a:gd name="connsiteX8" fmla="*/ 161753 w 1985100"/>
              <a:gd name="connsiteY8" fmla="*/ 0 h 970500"/>
              <a:gd name="connsiteX0" fmla="*/ 161753 w 1985100"/>
              <a:gd name="connsiteY0" fmla="*/ 0 h 970500"/>
              <a:gd name="connsiteX1" fmla="*/ 1823347 w 1985100"/>
              <a:gd name="connsiteY1" fmla="*/ 0 h 970500"/>
              <a:gd name="connsiteX2" fmla="*/ 1985100 w 1985100"/>
              <a:gd name="connsiteY2" fmla="*/ 161753 h 970500"/>
              <a:gd name="connsiteX3" fmla="*/ 1985100 w 1985100"/>
              <a:gd name="connsiteY3" fmla="*/ 970500 h 970500"/>
              <a:gd name="connsiteX4" fmla="*/ 1690810 w 1985100"/>
              <a:gd name="connsiteY4" fmla="*/ 791823 h 970500"/>
              <a:gd name="connsiteX5" fmla="*/ 273269 w 1985100"/>
              <a:gd name="connsiteY5" fmla="*/ 833866 h 970500"/>
              <a:gd name="connsiteX6" fmla="*/ 21020 w 1985100"/>
              <a:gd name="connsiteY6" fmla="*/ 665701 h 970500"/>
              <a:gd name="connsiteX7" fmla="*/ 0 w 1985100"/>
              <a:gd name="connsiteY7" fmla="*/ 161753 h 970500"/>
              <a:gd name="connsiteX8" fmla="*/ 161753 w 1985100"/>
              <a:gd name="connsiteY8" fmla="*/ 0 h 970500"/>
              <a:gd name="connsiteX0" fmla="*/ 161753 w 1985100"/>
              <a:gd name="connsiteY0" fmla="*/ 0 h 833866"/>
              <a:gd name="connsiteX1" fmla="*/ 1823347 w 1985100"/>
              <a:gd name="connsiteY1" fmla="*/ 0 h 833866"/>
              <a:gd name="connsiteX2" fmla="*/ 1985100 w 1985100"/>
              <a:gd name="connsiteY2" fmla="*/ 161753 h 833866"/>
              <a:gd name="connsiteX3" fmla="*/ 1985100 w 1985100"/>
              <a:gd name="connsiteY3" fmla="*/ 833866 h 833866"/>
              <a:gd name="connsiteX4" fmla="*/ 1690810 w 1985100"/>
              <a:gd name="connsiteY4" fmla="*/ 791823 h 833866"/>
              <a:gd name="connsiteX5" fmla="*/ 273269 w 1985100"/>
              <a:gd name="connsiteY5" fmla="*/ 833866 h 833866"/>
              <a:gd name="connsiteX6" fmla="*/ 21020 w 1985100"/>
              <a:gd name="connsiteY6" fmla="*/ 665701 h 833866"/>
              <a:gd name="connsiteX7" fmla="*/ 0 w 1985100"/>
              <a:gd name="connsiteY7" fmla="*/ 161753 h 833866"/>
              <a:gd name="connsiteX8" fmla="*/ 161753 w 1985100"/>
              <a:gd name="connsiteY8" fmla="*/ 0 h 833866"/>
              <a:gd name="connsiteX0" fmla="*/ 161753 w 1985100"/>
              <a:gd name="connsiteY0" fmla="*/ 0 h 833866"/>
              <a:gd name="connsiteX1" fmla="*/ 1823347 w 1985100"/>
              <a:gd name="connsiteY1" fmla="*/ 0 h 833866"/>
              <a:gd name="connsiteX2" fmla="*/ 1985100 w 1985100"/>
              <a:gd name="connsiteY2" fmla="*/ 161753 h 833866"/>
              <a:gd name="connsiteX3" fmla="*/ 1922038 w 1985100"/>
              <a:gd name="connsiteY3" fmla="*/ 749783 h 833866"/>
              <a:gd name="connsiteX4" fmla="*/ 1690810 w 1985100"/>
              <a:gd name="connsiteY4" fmla="*/ 791823 h 833866"/>
              <a:gd name="connsiteX5" fmla="*/ 273269 w 1985100"/>
              <a:gd name="connsiteY5" fmla="*/ 833866 h 833866"/>
              <a:gd name="connsiteX6" fmla="*/ 21020 w 1985100"/>
              <a:gd name="connsiteY6" fmla="*/ 665701 h 833866"/>
              <a:gd name="connsiteX7" fmla="*/ 0 w 1985100"/>
              <a:gd name="connsiteY7" fmla="*/ 161753 h 833866"/>
              <a:gd name="connsiteX8" fmla="*/ 161753 w 1985100"/>
              <a:gd name="connsiteY8" fmla="*/ 0 h 83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5100" h="833866">
                <a:moveTo>
                  <a:pt x="161753" y="0"/>
                </a:moveTo>
                <a:lnTo>
                  <a:pt x="1823347" y="0"/>
                </a:lnTo>
                <a:lnTo>
                  <a:pt x="1985100" y="161753"/>
                </a:lnTo>
                <a:lnTo>
                  <a:pt x="1922038" y="749783"/>
                </a:lnTo>
                <a:lnTo>
                  <a:pt x="1690810" y="791823"/>
                </a:lnTo>
                <a:lnTo>
                  <a:pt x="273269" y="833866"/>
                </a:lnTo>
                <a:lnTo>
                  <a:pt x="21020" y="665701"/>
                </a:lnTo>
                <a:lnTo>
                  <a:pt x="0" y="161753"/>
                </a:lnTo>
                <a:lnTo>
                  <a:pt x="161753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  <a:effectLst>
            <a:softEdge rad="12700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Adaptado tanto pata tablets de baixa resolução quanto para os mais recentes iPads, sem perder a intuitividade ou usabilidade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</a:t>
            </a:r>
            <a:endParaRPr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Mesmo em resoluções mobile, desde um iPhone 3 (320x480) até um iPhone 13 Pro Max (428x926) o layout se mantém responsivo e organizado, atendendo todas as características de UX/UI</a:t>
            </a:r>
            <a:endParaRPr dirty="0"/>
          </a:p>
        </p:txBody>
      </p:sp>
      <p:grpSp>
        <p:nvGrpSpPr>
          <p:cNvPr id="50" name="Google Shape;3836;p48">
            <a:extLst>
              <a:ext uri="{FF2B5EF4-FFF2-40B4-BE49-F238E27FC236}">
                <a16:creationId xmlns:a16="http://schemas.microsoft.com/office/drawing/2014/main" id="{3525DA4B-14FC-4FF9-9F23-3A04B9FDFC2F}"/>
              </a:ext>
            </a:extLst>
          </p:cNvPr>
          <p:cNvGrpSpPr/>
          <p:nvPr/>
        </p:nvGrpSpPr>
        <p:grpSpPr>
          <a:xfrm>
            <a:off x="1029843" y="2137572"/>
            <a:ext cx="230698" cy="216274"/>
            <a:chOff x="5049725" y="2635825"/>
            <a:chExt cx="481825" cy="451700"/>
          </a:xfrm>
          <a:solidFill>
            <a:schemeClr val="bg2"/>
          </a:solidFill>
        </p:grpSpPr>
        <p:sp>
          <p:nvSpPr>
            <p:cNvPr id="51" name="Google Shape;3837;p48">
              <a:extLst>
                <a:ext uri="{FF2B5EF4-FFF2-40B4-BE49-F238E27FC236}">
                  <a16:creationId xmlns:a16="http://schemas.microsoft.com/office/drawing/2014/main" id="{5D937B17-E898-40C3-9B24-E4A945535A81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3838;p48">
              <a:extLst>
                <a:ext uri="{FF2B5EF4-FFF2-40B4-BE49-F238E27FC236}">
                  <a16:creationId xmlns:a16="http://schemas.microsoft.com/office/drawing/2014/main" id="{7B1A2BB5-A8DD-4C94-A1F4-82018F4D9718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3839;p48">
              <a:extLst>
                <a:ext uri="{FF2B5EF4-FFF2-40B4-BE49-F238E27FC236}">
                  <a16:creationId xmlns:a16="http://schemas.microsoft.com/office/drawing/2014/main" id="{8489F736-7771-488D-AAEE-E27315DE59EB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3820;p48">
            <a:extLst>
              <a:ext uri="{FF2B5EF4-FFF2-40B4-BE49-F238E27FC236}">
                <a16:creationId xmlns:a16="http://schemas.microsoft.com/office/drawing/2014/main" id="{84E2F216-9B42-4DBF-A467-09A03EB4B8A8}"/>
              </a:ext>
            </a:extLst>
          </p:cNvPr>
          <p:cNvGrpSpPr/>
          <p:nvPr/>
        </p:nvGrpSpPr>
        <p:grpSpPr>
          <a:xfrm>
            <a:off x="4496035" y="2123148"/>
            <a:ext cx="162205" cy="230698"/>
            <a:chOff x="3342725" y="2620775"/>
            <a:chExt cx="338775" cy="481825"/>
          </a:xfrm>
          <a:solidFill>
            <a:schemeClr val="tx1"/>
          </a:solidFill>
        </p:grpSpPr>
        <p:sp>
          <p:nvSpPr>
            <p:cNvPr id="55" name="Google Shape;3821;p48">
              <a:extLst>
                <a:ext uri="{FF2B5EF4-FFF2-40B4-BE49-F238E27FC236}">
                  <a16:creationId xmlns:a16="http://schemas.microsoft.com/office/drawing/2014/main" id="{422C40CA-72DF-4D5D-BDF0-D47761B06CEB}"/>
                </a:ext>
              </a:extLst>
            </p:cNvPr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3822;p48">
              <a:extLst>
                <a:ext uri="{FF2B5EF4-FFF2-40B4-BE49-F238E27FC236}">
                  <a16:creationId xmlns:a16="http://schemas.microsoft.com/office/drawing/2014/main" id="{FDFECF27-A633-46A5-B000-8AEB9A6E727F}"/>
                </a:ext>
              </a:extLst>
            </p:cNvPr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3823;p48">
              <a:extLst>
                <a:ext uri="{FF2B5EF4-FFF2-40B4-BE49-F238E27FC236}">
                  <a16:creationId xmlns:a16="http://schemas.microsoft.com/office/drawing/2014/main" id="{5636D8F7-0C58-4BFD-B068-F78F90A19BD5}"/>
                </a:ext>
              </a:extLst>
            </p:cNvPr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" name="Google Shape;3824;p48">
            <a:extLst>
              <a:ext uri="{FF2B5EF4-FFF2-40B4-BE49-F238E27FC236}">
                <a16:creationId xmlns:a16="http://schemas.microsoft.com/office/drawing/2014/main" id="{20B76276-D537-438F-AF8E-7FCA106FF11E}"/>
              </a:ext>
            </a:extLst>
          </p:cNvPr>
          <p:cNvGrpSpPr/>
          <p:nvPr/>
        </p:nvGrpSpPr>
        <p:grpSpPr>
          <a:xfrm>
            <a:off x="7943474" y="2137689"/>
            <a:ext cx="189246" cy="230698"/>
            <a:chOff x="3907325" y="2620775"/>
            <a:chExt cx="395250" cy="481825"/>
          </a:xfrm>
          <a:solidFill>
            <a:schemeClr val="bg2">
              <a:lumMod val="10000"/>
            </a:schemeClr>
          </a:solidFill>
        </p:grpSpPr>
        <p:sp>
          <p:nvSpPr>
            <p:cNvPr id="59" name="Google Shape;3825;p48">
              <a:extLst>
                <a:ext uri="{FF2B5EF4-FFF2-40B4-BE49-F238E27FC236}">
                  <a16:creationId xmlns:a16="http://schemas.microsoft.com/office/drawing/2014/main" id="{D7F4F673-C6FC-4FF5-829B-67AB52733C2A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3826;p48">
              <a:extLst>
                <a:ext uri="{FF2B5EF4-FFF2-40B4-BE49-F238E27FC236}">
                  <a16:creationId xmlns:a16="http://schemas.microsoft.com/office/drawing/2014/main" id="{642187B1-3EC7-4D8A-B7D6-FD44E01422D4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3827;p48">
              <a:extLst>
                <a:ext uri="{FF2B5EF4-FFF2-40B4-BE49-F238E27FC236}">
                  <a16:creationId xmlns:a16="http://schemas.microsoft.com/office/drawing/2014/main" id="{78E92FA0-27D8-4F0C-B4F2-547604B7F9AA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3828;p48">
              <a:extLst>
                <a:ext uri="{FF2B5EF4-FFF2-40B4-BE49-F238E27FC236}">
                  <a16:creationId xmlns:a16="http://schemas.microsoft.com/office/drawing/2014/main" id="{4ABEC4EF-8A14-45E2-8636-9EA2A5CF08AB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34" grpId="0" animBg="1"/>
      <p:bldP spid="235" grpId="0" animBg="1"/>
      <p:bldP spid="236" grpId="0" animBg="1"/>
      <p:bldP spid="264" grpId="0"/>
      <p:bldP spid="265" grpId="0" build="p"/>
      <p:bldP spid="266" grpId="0"/>
      <p:bldP spid="267" grpId="0" build="p" animBg="1"/>
      <p:bldP spid="268" grpId="0"/>
      <p:bldP spid="26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RECURSOS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7" name="Google Shape;467;p42"/>
          <p:cNvSpPr txBox="1">
            <a:spLocks noGrp="1"/>
          </p:cNvSpPr>
          <p:nvPr>
            <p:ph type="body" idx="1"/>
          </p:nvPr>
        </p:nvSpPr>
        <p:spPr>
          <a:xfrm>
            <a:off x="948600" y="1336099"/>
            <a:ext cx="3771600" cy="2405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PALETA DE CORES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RESOLUÇÕES</a:t>
            </a:r>
            <a:endParaRPr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pt-BR" b="1" dirty="0">
                <a:solidFill>
                  <a:schemeClr val="dk1"/>
                </a:solidFill>
                <a:uFill>
                  <a:noFill/>
                </a:uFill>
              </a:rPr>
              <a:t>DESKTOP</a:t>
            </a:r>
            <a:r>
              <a:rPr lang="pt-BR" dirty="0">
                <a:solidFill>
                  <a:schemeClr val="dk1"/>
                </a:solidFill>
                <a:uFill>
                  <a:noFill/>
                </a:uFill>
              </a:rPr>
              <a:t> – </a:t>
            </a:r>
            <a:r>
              <a:rPr lang="pt-BR" i="1" dirty="0">
                <a:solidFill>
                  <a:schemeClr val="dk1"/>
                </a:solidFill>
                <a:uFill>
                  <a:noFill/>
                </a:uFill>
              </a:rPr>
              <a:t>1920 x 1080</a:t>
            </a:r>
            <a:endParaRPr i="1" dirty="0"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pt-BR" b="1" dirty="0">
                <a:solidFill>
                  <a:schemeClr val="dk1"/>
                </a:solidFill>
                <a:uFill>
                  <a:noFill/>
                </a:uFill>
              </a:rPr>
              <a:t>TABLET</a:t>
            </a:r>
            <a:r>
              <a:rPr lang="pt-BR" dirty="0">
                <a:solidFill>
                  <a:schemeClr val="dk1"/>
                </a:solidFill>
                <a:uFill>
                  <a:noFill/>
                </a:uFill>
              </a:rPr>
              <a:t> -  </a:t>
            </a:r>
            <a:r>
              <a:rPr lang="pt-BR" i="1" dirty="0">
                <a:solidFill>
                  <a:schemeClr val="dk1"/>
                </a:solidFill>
                <a:uFill>
                  <a:noFill/>
                </a:uFill>
              </a:rPr>
              <a:t>768 x 1024</a:t>
            </a:r>
            <a:endParaRPr i="1" dirty="0"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US" b="1" dirty="0">
                <a:solidFill>
                  <a:schemeClr val="dk1"/>
                </a:solidFill>
              </a:rPr>
              <a:t>MOBILE</a:t>
            </a:r>
            <a:r>
              <a:rPr lang="en-US" dirty="0">
                <a:solidFill>
                  <a:schemeClr val="dk1"/>
                </a:solidFill>
              </a:rPr>
              <a:t> – </a:t>
            </a:r>
            <a:r>
              <a:rPr lang="en-US" i="1" dirty="0">
                <a:solidFill>
                  <a:schemeClr val="dk1"/>
                </a:solidFill>
              </a:rPr>
              <a:t>320 x 480</a:t>
            </a:r>
          </a:p>
        </p:txBody>
      </p:sp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4814792" y="1303705"/>
            <a:ext cx="3771600" cy="2564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indent="0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ts val="700"/>
              <a:buNone/>
            </a:pPr>
            <a:r>
              <a:rPr lang="pt-BR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TIPOGRAFIA</a:t>
            </a:r>
          </a:p>
          <a:p>
            <a:pPr marL="698500" lvl="1" indent="-171450">
              <a:spcBef>
                <a:spcPts val="300"/>
              </a:spcBef>
              <a:buClr>
                <a:schemeClr val="dk1"/>
              </a:buClr>
              <a:buSzPts val="700"/>
              <a:buFontTx/>
              <a:buChar char="-"/>
            </a:pPr>
            <a:r>
              <a:rPr lang="pt-BR" i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Open </a:t>
            </a:r>
            <a:r>
              <a:rPr lang="pt-BR" i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Sans</a:t>
            </a:r>
            <a:endParaRPr lang="pt-BR" i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698500" lvl="1" indent="-171450">
              <a:spcBef>
                <a:spcPts val="300"/>
              </a:spcBef>
              <a:buClr>
                <a:schemeClr val="dk1"/>
              </a:buClr>
              <a:buSzPts val="700"/>
              <a:buFontTx/>
              <a:buChar char="-"/>
            </a:pPr>
            <a:r>
              <a:rPr lang="pt-BR" i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Poppins</a:t>
            </a:r>
            <a:endParaRPr lang="pt-BR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endParaRPr lang="en" dirty="0">
              <a:solidFill>
                <a:schemeClr val="dk1"/>
              </a:solidFill>
              <a:uFill>
                <a:noFill/>
              </a:uFill>
            </a:endParaRPr>
          </a:p>
          <a:p>
            <a:pPr marL="6985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lang="en" sz="1050" dirty="0">
                <a:solidFill>
                  <a:schemeClr val="dk1"/>
                </a:solidFill>
                <a:uFill>
                  <a:noFill/>
                </a:uFill>
                <a:latin typeface="Poppins Medium" panose="00000600000000000000" pitchFamily="50" charset="0"/>
                <a:cs typeface="Poppins Medium" panose="00000600000000000000" pitchFamily="50" charset="0"/>
              </a:rPr>
              <a:t>TAMANHOS</a:t>
            </a:r>
            <a:endParaRPr lang="en" sz="1050" dirty="0">
              <a:solidFill>
                <a:schemeClr val="dk1"/>
              </a:solidFill>
              <a:uFill>
                <a:noFill/>
              </a:uFill>
              <a:latin typeface="Poppins Medium" panose="00000600000000000000" pitchFamily="50" charset="0"/>
              <a:cs typeface="Poppins Medium" panose="00000600000000000000" pitchFamily="50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100</a:t>
            </a: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pt-BR" dirty="0">
                <a:solidFill>
                  <a:schemeClr val="dk1"/>
                </a:solidFill>
                <a:uFill>
                  <a:noFill/>
                </a:uFill>
              </a:rPr>
              <a:t>200</a:t>
            </a:r>
            <a:endParaRPr dirty="0"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pt-BR" dirty="0">
                <a:solidFill>
                  <a:schemeClr val="dk1"/>
                </a:solidFill>
                <a:uFill>
                  <a:noFill/>
                </a:uFill>
              </a:rPr>
              <a:t>300</a:t>
            </a:r>
            <a:endParaRPr dirty="0"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pt-BR" dirty="0">
                <a:solidFill>
                  <a:schemeClr val="dk1"/>
                </a:solidFill>
                <a:uFill>
                  <a:noFill/>
                </a:uFill>
              </a:rPr>
              <a:t>400</a:t>
            </a:r>
            <a:endParaRPr dirty="0"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 dirty="0">
                <a:solidFill>
                  <a:schemeClr val="dk1"/>
                </a:solidFill>
                <a:uFill>
                  <a:noFill/>
                </a:uFill>
              </a:rPr>
              <a:t>500</a:t>
            </a:r>
            <a:endParaRPr dirty="0"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 dirty="0">
                <a:solidFill>
                  <a:schemeClr val="dk1"/>
                </a:solidFill>
                <a:uFill>
                  <a:noFill/>
                </a:uFill>
              </a:rPr>
              <a:t>600</a:t>
            </a: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 dirty="0">
                <a:solidFill>
                  <a:schemeClr val="dk1"/>
                </a:solidFill>
                <a:uFill>
                  <a:noFill/>
                </a:uFill>
              </a:rPr>
              <a:t>700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Imagem 4" descr="Uma imagem contendo Código QR&#10;&#10;Descrição gerada automaticamente">
            <a:extLst>
              <a:ext uri="{FF2B5EF4-FFF2-40B4-BE49-F238E27FC236}">
                <a16:creationId xmlns:a16="http://schemas.microsoft.com/office/drawing/2014/main" id="{D6BA769B-2608-4D22-83BD-21775C32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67002" y="1062227"/>
            <a:ext cx="885714" cy="21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/>
      <p:bldP spid="467" grpId="0" build="p"/>
      <p:bldP spid="46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body" idx="1"/>
          </p:nvPr>
        </p:nvSpPr>
        <p:spPr>
          <a:xfrm>
            <a:off x="2780100" y="1776248"/>
            <a:ext cx="3583800" cy="1995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Referências usadas tanto nesta apresentação quanto nos protótipos do Figma.</a:t>
            </a:r>
            <a:endParaRPr dirty="0">
              <a:solidFill>
                <a:schemeClr val="lt1"/>
              </a:solidFill>
            </a:endParaRPr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Inspiração de layout de apresentação por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dirty="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Mockups por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</a:rPr>
              <a:t>Envato</a:t>
            </a:r>
            <a:r>
              <a:rPr lang="en" dirty="0">
                <a:solidFill>
                  <a:schemeClr val="lt1"/>
                </a:solidFill>
              </a:rPr>
              <a:t>,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</a:rPr>
              <a:t>amockups</a:t>
            </a:r>
            <a:r>
              <a:rPr lang="en" dirty="0">
                <a:solidFill>
                  <a:schemeClr val="lt1"/>
                </a:solidFill>
              </a:rPr>
              <a:t>,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</a:rPr>
              <a:t>Mockups World</a:t>
            </a:r>
            <a:endParaRPr lang="pt-BR" dirty="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pt-BR" dirty="0">
                <a:solidFill>
                  <a:schemeClr val="lt1"/>
                </a:solidFill>
              </a:rPr>
              <a:t>Imagens por </a:t>
            </a:r>
            <a:r>
              <a:rPr lang="pt-BR" dirty="0" err="1">
                <a:solidFill>
                  <a:schemeClr val="tx2"/>
                </a:solidFill>
                <a:highlight>
                  <a:srgbClr val="B7B7B7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pt-BR" dirty="0">
                <a:solidFill>
                  <a:schemeClr val="lt1"/>
                </a:solidFill>
              </a:rPr>
              <a:t> , </a:t>
            </a:r>
            <a:r>
              <a:rPr lang="pt-BR" dirty="0">
                <a:solidFill>
                  <a:schemeClr val="dk1"/>
                </a:solidFill>
                <a:highlight>
                  <a:srgbClr val="B7B7B7"/>
                </a:highlight>
              </a:rPr>
              <a:t>Google</a:t>
            </a:r>
            <a:r>
              <a:rPr lang="pt-BR" dirty="0">
                <a:solidFill>
                  <a:schemeClr val="lt1"/>
                </a:solidFill>
              </a:rPr>
              <a:t>, </a:t>
            </a:r>
            <a:r>
              <a:rPr lang="pt-BR" dirty="0">
                <a:solidFill>
                  <a:schemeClr val="dk1"/>
                </a:solidFill>
                <a:highlight>
                  <a:srgbClr val="B7B7B7"/>
                </a:highlight>
              </a:rPr>
              <a:t>GOG</a:t>
            </a:r>
            <a:r>
              <a:rPr lang="pt-BR" dirty="0">
                <a:solidFill>
                  <a:schemeClr val="lt1"/>
                </a:solidFill>
              </a:rPr>
              <a:t>, </a:t>
            </a:r>
            <a:r>
              <a:rPr lang="pt-BR" dirty="0" err="1">
                <a:solidFill>
                  <a:schemeClr val="dk1"/>
                </a:solidFill>
                <a:highlight>
                  <a:srgbClr val="B7B7B7"/>
                </a:highlight>
              </a:rPr>
              <a:t>Freepik</a:t>
            </a:r>
            <a:endParaRPr lang="pt-BR" dirty="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" dirty="0">
                <a:solidFill>
                  <a:schemeClr val="lt1"/>
                </a:solidFill>
              </a:rPr>
              <a:t>Logos criadas em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</a:rPr>
              <a:t>Namecheap</a:t>
            </a:r>
            <a:r>
              <a:rPr lang="en" dirty="0"/>
              <a:t>,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</a:rPr>
              <a:t>LogoMakrs</a:t>
            </a:r>
            <a:r>
              <a:rPr lang="en" dirty="0"/>
              <a:t>, </a:t>
            </a:r>
            <a:r>
              <a:rPr lang="en" dirty="0">
                <a:solidFill>
                  <a:schemeClr val="dk1"/>
                </a:solidFill>
                <a:highlight>
                  <a:srgbClr val="B7B7B7"/>
                </a:highlight>
              </a:rPr>
              <a:t>TailorBrands</a:t>
            </a:r>
            <a:endParaRPr dirty="0">
              <a:solidFill>
                <a:schemeClr val="lt1"/>
              </a:solidFill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pt-BR" dirty="0">
                <a:solidFill>
                  <a:schemeClr val="lt1"/>
                </a:solidFill>
              </a:rPr>
              <a:t>Inspiração de layout do protótipo por </a:t>
            </a:r>
            <a:r>
              <a:rPr lang="pt-BR" dirty="0">
                <a:solidFill>
                  <a:schemeClr val="dk1"/>
                </a:solidFill>
                <a:highlight>
                  <a:srgbClr val="B7B7B7"/>
                </a:highlight>
              </a:rPr>
              <a:t>Porto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1" name="Google Shape;461;p41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CRÉDITOS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SUMÁRIO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697317" y="2340556"/>
            <a:ext cx="172611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PROTÓTIPO DESKTOP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PROTÓTIPO TABLET</a:t>
            </a:r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andara Light" panose="020E0502030303020204" pitchFamily="34" charset="0"/>
              </a:rPr>
              <a:t>Apresentação do cenário bem como as ideias usadas</a:t>
            </a:r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andara Light" panose="020E0502030303020204" pitchFamily="34" charset="0"/>
              </a:rPr>
              <a:t>Visão a fundo do protótipo, já adaptado para sua resolução</a:t>
            </a: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andara Light" panose="020E0502030303020204" pitchFamily="34" charset="0"/>
              </a:rPr>
              <a:t>Visão a fundo do protótipo, já adaptado para sua resolução</a:t>
            </a: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andara Light" panose="020E0502030303020204" pitchFamily="34" charset="0"/>
              </a:rPr>
              <a:t>Visão a fundo do protótipo, já adaptado para sua resolução</a:t>
            </a: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PROTÓTIPO MOBILE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andara Light" panose="020E0502030303020204" pitchFamily="34" charset="0"/>
              </a:rPr>
              <a:t>Dificuldades durante a criação e encerramento.</a:t>
            </a:r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28" grpId="0"/>
      <p:bldP spid="130" grpId="0"/>
      <p:bldP spid="132" grpId="0"/>
      <p:bldP spid="134" grpId="0"/>
      <p:bldP spid="136" grpId="0"/>
      <p:bldP spid="137" grpId="0"/>
      <p:bldP spid="139" grpId="0"/>
      <p:bldP spid="140" grpId="0"/>
      <p:bldP spid="142" grpId="0" animBg="1"/>
      <p:bldP spid="1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1E9AA2-D93C-4C3C-B2B0-3E9B2823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73" y="1076599"/>
            <a:ext cx="3410496" cy="2557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630625" y="24219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CENÁRIO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807720" y="1179987"/>
            <a:ext cx="2979420" cy="3629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latin typeface="Candara Light" panose="020E0502030303020204" pitchFamily="34" charset="0"/>
              </a:rPr>
              <a:t>	Você foi contratado como Programador Front-</a:t>
            </a:r>
            <a:r>
              <a:rPr lang="pt-BR" dirty="0" err="1">
                <a:latin typeface="Candara Light" panose="020E0502030303020204" pitchFamily="34" charset="0"/>
              </a:rPr>
              <a:t>End</a:t>
            </a:r>
            <a:r>
              <a:rPr lang="pt-BR" dirty="0">
                <a:latin typeface="Candara Light" panose="020E0502030303020204" pitchFamily="34" charset="0"/>
              </a:rPr>
              <a:t> em uma agência de publicidade que faz sites para </a:t>
            </a:r>
            <a:r>
              <a:rPr lang="pt-BR" i="1" dirty="0">
                <a:latin typeface="Candara Light" panose="020E0502030303020204" pitchFamily="34" charset="0"/>
              </a:rPr>
              <a:t>e-commerce</a:t>
            </a:r>
            <a:r>
              <a:rPr lang="pt-BR" dirty="0">
                <a:latin typeface="Candara Light" panose="020E0502030303020204" pitchFamily="34" charset="0"/>
              </a:rPr>
              <a:t>, a fim de aplicar as melhores técnicas para compreensão das necessidades do cliente, garantindo a qualidade e a usabilidade do produto.</a:t>
            </a:r>
          </a:p>
          <a:p>
            <a:br>
              <a:rPr lang="pt-BR" dirty="0">
                <a:latin typeface="Candara Light" panose="020E0502030303020204" pitchFamily="34" charset="0"/>
              </a:rPr>
            </a:br>
            <a:r>
              <a:rPr lang="pt-BR" dirty="0">
                <a:latin typeface="Candara Light" panose="020E0502030303020204" pitchFamily="34" charset="0"/>
              </a:rPr>
              <a:t>Recentemente, a agência foi contratada para desenvolver um site de um </a:t>
            </a:r>
            <a:r>
              <a:rPr lang="pt-BR" i="1" dirty="0">
                <a:latin typeface="Candara Light" panose="020E0502030303020204" pitchFamily="34" charset="0"/>
              </a:rPr>
              <a:t>e-commerce</a:t>
            </a:r>
            <a:r>
              <a:rPr lang="pt-BR" dirty="0">
                <a:latin typeface="Candara Light" panose="020E0502030303020204" pitchFamily="34" charset="0"/>
              </a:rPr>
              <a:t> que irá vender aparelhos tecnológicos para uma loja localizada no centro de São Paulo. A loja se chama Game Mania e é voltada especialmente para o público </a:t>
            </a:r>
            <a:r>
              <a:rPr lang="pt-BR" i="1" dirty="0">
                <a:latin typeface="Candara Light" panose="020E0502030303020204" pitchFamily="34" charset="0"/>
              </a:rPr>
              <a:t>gamer</a:t>
            </a:r>
            <a:r>
              <a:rPr lang="pt-BR" dirty="0">
                <a:latin typeface="Candara Light" panose="020E0502030303020204" pitchFamily="34" charset="0"/>
              </a:rPr>
              <a:t>. O seu cliente quer aproveitar a oportunidade e expandir as vendas para o Brasil todo por meio do </a:t>
            </a:r>
            <a:r>
              <a:rPr lang="pt-BR" i="1" dirty="0">
                <a:latin typeface="Candara Light" panose="020E0502030303020204" pitchFamily="34" charset="0"/>
              </a:rPr>
              <a:t>e-commerce</a:t>
            </a:r>
            <a:r>
              <a:rPr lang="pt-BR" dirty="0">
                <a:latin typeface="Candara Light" panose="020E0502030303020204" pitchFamily="34" charset="0"/>
              </a:rPr>
              <a:t>. Você foi designado para assumir essa demanda. Seu principal objetivo é proporcionar a melhor experiência ao usuário final do site.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ETAPAS DE DESENVOLVIMENTO</a:t>
            </a:r>
            <a:endParaRPr dirty="0"/>
          </a:p>
        </p:txBody>
      </p:sp>
      <p:sp>
        <p:nvSpPr>
          <p:cNvPr id="164" name="Google Shape;164;p26"/>
          <p:cNvSpPr/>
          <p:nvPr/>
        </p:nvSpPr>
        <p:spPr>
          <a:xfrm>
            <a:off x="121483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440290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995668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reflection blurRad="6350" stA="50000" endA="300" endPos="55500" dist="50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BRIEFING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  <a:t>Coleta de dados relacionados ao projeto e ao cliente, visando proporcionar um melhor entendimento das necessidades do cliente</a:t>
            </a:r>
            <a:endParaRPr dirty="0">
              <a:solidFill>
                <a:schemeClr val="lt1"/>
              </a:solidFill>
              <a:latin typeface="Candara Light" panose="020E05020303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PROTÓTIPO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  <a:t>Após o rascunho inicial, dar vida aos rabiscos com um protótipo de alta fidelidade servindo como referência final para a implementação de código</a:t>
            </a:r>
            <a:endParaRPr dirty="0">
              <a:solidFill>
                <a:schemeClr val="lt1"/>
              </a:solidFill>
              <a:latin typeface="Candara Light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RAFE</a:t>
            </a:r>
            <a:endParaRPr dirty="0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andara Light" panose="020E0502030303020204" pitchFamily="34" charset="0"/>
              </a:rPr>
              <a:t>Rascunho inicial de baixa fidelidade da interface após a coleta dos dados, servindo como pontapé de ideias</a:t>
            </a:r>
            <a:endParaRPr dirty="0">
              <a:latin typeface="Candara Light" panose="020E05020303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DEPLOY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andara Light" panose="020E0502030303020204" pitchFamily="34" charset="0"/>
              </a:rPr>
              <a:t>Com o protótipo feito, o </a:t>
            </a:r>
            <a:r>
              <a:rPr lang="pt-BR" dirty="0" err="1">
                <a:latin typeface="Candara Light" panose="020E0502030303020204" pitchFamily="34" charset="0"/>
              </a:rPr>
              <a:t>deploy</a:t>
            </a:r>
            <a:r>
              <a:rPr lang="pt-BR" dirty="0">
                <a:latin typeface="Candara Light" panose="020E0502030303020204" pitchFamily="34" charset="0"/>
              </a:rPr>
              <a:t> é a parte onde os desenhos são convertidos em código, gerando o resultado final</a:t>
            </a:r>
            <a:endParaRPr dirty="0">
              <a:latin typeface="Candara Light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2808275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reflection blurRad="6350" stA="50000" endA="300" endPos="55500" dist="50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 animBg="1"/>
      <p:bldP spid="166" grpId="0" animBg="1"/>
      <p:bldP spid="167" grpId="0" animBg="1"/>
      <p:bldP spid="176" grpId="0" animBg="1"/>
      <p:bldP spid="1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PROTÓTIPO PARA DESKTOP</a:t>
            </a:r>
            <a:endParaRPr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62631480-CEF9-4165-901F-B92A6241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415" y="580815"/>
            <a:ext cx="6107659" cy="1583856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833FB73-B59C-48B6-81FD-A7288A7D915E}"/>
              </a:ext>
            </a:extLst>
          </p:cNvPr>
          <p:cNvSpPr/>
          <p:nvPr/>
        </p:nvSpPr>
        <p:spPr>
          <a:xfrm>
            <a:off x="2348171" y="-9525"/>
            <a:ext cx="6795829" cy="5575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D299C67-AC78-4E0E-8DF1-E6BCD39B737D}"/>
              </a:ext>
            </a:extLst>
          </p:cNvPr>
          <p:cNvSpPr/>
          <p:nvPr/>
        </p:nvSpPr>
        <p:spPr>
          <a:xfrm>
            <a:off x="2598420" y="4282663"/>
            <a:ext cx="6219651" cy="8702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144287C-796D-43D6-9283-2265E768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98420" y="521462"/>
            <a:ext cx="6219651" cy="4561077"/>
          </a:xfrm>
          <a:prstGeom prst="rect">
            <a:avLst/>
          </a:prstGeom>
        </p:spPr>
      </p:pic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179946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DETALHES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7" name="Google Shape;187;p28"/>
          <p:cNvSpPr/>
          <p:nvPr/>
        </p:nvSpPr>
        <p:spPr>
          <a:xfrm flipH="1">
            <a:off x="6038814" y="-117503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noFill/>
          <a:ln w="19050" cap="flat" cmpd="sng">
            <a:solidFill>
              <a:schemeClr val="bg2">
                <a:lumMod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9;p26">
            <a:extLst>
              <a:ext uri="{FF2B5EF4-FFF2-40B4-BE49-F238E27FC236}">
                <a16:creationId xmlns:a16="http://schemas.microsoft.com/office/drawing/2014/main" id="{4458C387-C238-40FD-A25B-32F75D2BE7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86708" y="878436"/>
            <a:ext cx="1631278" cy="4204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  <a:t>Layout final em sua versão para Desktop, rodando em resolução Full HD (1920 x 1080).</a:t>
            </a:r>
            <a:b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</a:br>
            <a:b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</a:br>
            <a: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  <a:t>Estrutura com estilo “</a:t>
            </a:r>
            <a:r>
              <a:rPr lang="pt-BR" dirty="0" err="1">
                <a:solidFill>
                  <a:schemeClr val="lt1"/>
                </a:solidFill>
                <a:latin typeface="Candara Light" panose="020E0502030303020204" pitchFamily="34" charset="0"/>
              </a:rPr>
              <a:t>Aesthetic</a:t>
            </a:r>
            <a: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  <a:t>” e design modern0, seguindo as requisições do cliente tanto em cores e informações quanto em minimalismo e clareza em comunicação com o usuário final.</a:t>
            </a:r>
            <a:endParaRPr lang="pt-BR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lt1"/>
              </a:solidFill>
            </a:endParaRPr>
          </a:p>
          <a:p>
            <a:pPr marL="0" lvl="0" indent="0"/>
            <a:r>
              <a:rPr lang="pt-BR" dirty="0">
                <a:solidFill>
                  <a:schemeClr val="lt1"/>
                </a:solidFill>
              </a:rPr>
              <a:t>Seguindo os padrões de responsividade, bem como todos os outros aspectos de UX/UI visando proporcionar a melhor experiência possível para o</a:t>
            </a:r>
          </a:p>
          <a:p>
            <a:pPr marL="0" lvl="0" indent="0"/>
            <a:r>
              <a:rPr lang="pt-BR" dirty="0">
                <a:solidFill>
                  <a:schemeClr val="lt1"/>
                </a:solidFill>
              </a:rPr>
              <a:t>usuário.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0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8.64198E-7 L 0.0007 -2.41173 " pathEditMode="relative" rAng="0" ptsTypes="AA">
                                      <p:cBhvr>
                                        <p:cTn id="19" dur="3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2058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87" grpId="0" animBg="1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PROTÓTIPO PARA</a:t>
            </a:r>
            <a:br>
              <a:rPr lang="en" dirty="0"/>
            </a:br>
            <a:r>
              <a:rPr lang="en" dirty="0"/>
              <a:t>TABLET</a:t>
            </a:r>
            <a:endParaRPr dirty="0"/>
          </a:p>
        </p:txBody>
      </p:sp>
      <p:sp>
        <p:nvSpPr>
          <p:cNvPr id="281" name="Google Shape;281;p31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169436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DETALHES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7" name="Google Shape;187;p28"/>
          <p:cNvSpPr/>
          <p:nvPr/>
        </p:nvSpPr>
        <p:spPr>
          <a:xfrm flipH="1">
            <a:off x="6038814" y="-117503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noFill/>
          <a:ln w="19050" cap="flat" cmpd="sng">
            <a:solidFill>
              <a:schemeClr val="bg2">
                <a:lumMod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9;p26">
            <a:extLst>
              <a:ext uri="{FF2B5EF4-FFF2-40B4-BE49-F238E27FC236}">
                <a16:creationId xmlns:a16="http://schemas.microsoft.com/office/drawing/2014/main" id="{4458C387-C238-40FD-A25B-32F75D2BE7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65683" y="878436"/>
            <a:ext cx="1631278" cy="3935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  <a:t>Layout final em sua versão para Tablets, rodando em resolução Full HD (768 x 1024).</a:t>
            </a:r>
            <a:b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</a:br>
            <a:b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</a:br>
            <a: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  <a:t>Estrutura com estilo “</a:t>
            </a:r>
            <a:r>
              <a:rPr lang="pt-BR" dirty="0" err="1">
                <a:solidFill>
                  <a:schemeClr val="lt1"/>
                </a:solidFill>
                <a:latin typeface="Candara Light" panose="020E0502030303020204" pitchFamily="34" charset="0"/>
              </a:rPr>
              <a:t>Aesthetic</a:t>
            </a:r>
            <a:r>
              <a:rPr lang="pt-BR" dirty="0">
                <a:solidFill>
                  <a:schemeClr val="lt1"/>
                </a:solidFill>
                <a:latin typeface="Candara Light" panose="020E0502030303020204" pitchFamily="34" charset="0"/>
              </a:rPr>
              <a:t>” e design modern0, seguindo as requisições do cliente tanto em cores e informações quanto em minimalismo e clareza em comunicação com o usuário final.</a:t>
            </a:r>
            <a:endParaRPr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>
                <a:solidFill>
                  <a:schemeClr val="lt1"/>
                </a:solidFill>
              </a:rPr>
            </a:br>
            <a:r>
              <a:rPr lang="pt-BR" dirty="0">
                <a:solidFill>
                  <a:schemeClr val="lt1"/>
                </a:solidFill>
              </a:rPr>
              <a:t>Seguindo os padrões de responsividade, bem como todos os outros aspectos de UX/UI visando proporcionar a melhor experiência possível para 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usuário.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C995F7DE-B627-45BD-B390-E5488B7B8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420" y="409839"/>
            <a:ext cx="3229200" cy="2268428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2BCF35-F3B5-475D-B68A-68C8B7913A46}"/>
              </a:ext>
            </a:extLst>
          </p:cNvPr>
          <p:cNvSpPr/>
          <p:nvPr/>
        </p:nvSpPr>
        <p:spPr>
          <a:xfrm>
            <a:off x="1931380" y="4733660"/>
            <a:ext cx="7212620" cy="40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4CE34E9C-0126-4AD1-B6BF-691DDD66D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383" y="-9525"/>
            <a:ext cx="35822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09877E-6 L -0.00069 -3.55957 " pathEditMode="fixed" rAng="0" ptsTypes="AA">
                                      <p:cBhvr>
                                        <p:cTn id="31" dur="4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87" grpId="0" animBg="1"/>
      <p:bldP spid="11" grpId="0" build="p"/>
    </p:bld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789</Words>
  <Application>Microsoft Office PowerPoint</Application>
  <PresentationFormat>Apresentação na tela (16:9)</PresentationFormat>
  <Paragraphs>109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9" baseType="lpstr">
      <vt:lpstr>Nunito Sans ExtraBold</vt:lpstr>
      <vt:lpstr>Poppins Thin</vt:lpstr>
      <vt:lpstr>Nunito Sans</vt:lpstr>
      <vt:lpstr>Roboto Slab Light</vt:lpstr>
      <vt:lpstr>Fira Sans Extra Condensed Medium</vt:lpstr>
      <vt:lpstr>Pontano Sans</vt:lpstr>
      <vt:lpstr>Assistant Light</vt:lpstr>
      <vt:lpstr>Poppins Medium</vt:lpstr>
      <vt:lpstr>Poppins</vt:lpstr>
      <vt:lpstr>Nunito Light</vt:lpstr>
      <vt:lpstr>Candara Light</vt:lpstr>
      <vt:lpstr>Arial</vt:lpstr>
      <vt:lpstr>Marketing Newsletter</vt:lpstr>
      <vt:lpstr>APRESENTAÇÃO DE PROTÓTIPOS</vt:lpstr>
      <vt:lpstr>SUMÁRIO</vt:lpstr>
      <vt:lpstr>INTRODUÇÃO</vt:lpstr>
      <vt:lpstr>CENÁRIO</vt:lpstr>
      <vt:lpstr>ETAPAS DE DESENVOLVIMENTO</vt:lpstr>
      <vt:lpstr>PROTÓTIPO PARA DESKTOP</vt:lpstr>
      <vt:lpstr>DETALHES</vt:lpstr>
      <vt:lpstr>PROTÓTIPO PARA TABLET</vt:lpstr>
      <vt:lpstr>DETALHES</vt:lpstr>
      <vt:lpstr>PROTÓRIPO MOBILE</vt:lpstr>
      <vt:lpstr>DETALHES</vt:lpstr>
      <vt:lpstr>CONCLUSÃO</vt:lpstr>
      <vt:lpstr>DIFICULDADES</vt:lpstr>
      <vt:lpstr>CONCORDÂNCIA E CONFORMIDADE</vt:lpstr>
      <vt:lpstr>RECURSOS</vt:lpstr>
      <vt:lpstr>CRÉDITOS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PROTÓTIPOS</dc:title>
  <dc:creator>Willian Mesquita</dc:creator>
  <cp:lastModifiedBy>WILLIAN GUILHERME DE AQUINO MESQUITA</cp:lastModifiedBy>
  <cp:revision>20</cp:revision>
  <dcterms:modified xsi:type="dcterms:W3CDTF">2021-10-17T15:48:26Z</dcterms:modified>
</cp:coreProperties>
</file>